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  <p:sldMasterId id="2147483792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6" r:id="rId4"/>
    <p:sldId id="286" r:id="rId5"/>
    <p:sldId id="278" r:id="rId6"/>
    <p:sldId id="279" r:id="rId7"/>
    <p:sldId id="284" r:id="rId8"/>
    <p:sldId id="283" r:id="rId9"/>
    <p:sldId id="281" r:id="rId10"/>
    <p:sldId id="280" r:id="rId11"/>
    <p:sldId id="277" r:id="rId12"/>
    <p:sldId id="285" r:id="rId13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2C8"/>
    <a:srgbClr val="C40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6000" autoAdjust="0"/>
  </p:normalViewPr>
  <p:slideViewPr>
    <p:cSldViewPr snapToGrid="0">
      <p:cViewPr>
        <p:scale>
          <a:sx n="100" d="100"/>
          <a:sy n="100" d="100"/>
        </p:scale>
        <p:origin x="-1068" y="1182"/>
      </p:cViewPr>
      <p:guideLst>
        <p:guide orient="horz" pos="2179"/>
        <p:guide pos="4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-2232" y="139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fld id="{3655B002-8BA4-4AD7-BB26-C481C4747568}" type="datetime1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fld id="{82CDD615-3686-4520-86AC-3A917BA7B4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0047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992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fld id="{6458CA48-5E35-4EA9-8D8A-F8C0CB6C1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191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3DD86D-FBE2-471B-A6E3-24A81C436758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638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26B4B7-E29B-4AFB-AFD2-FFA562660864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10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560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5E13D3-A786-44BE-ADBF-CB2E4EC9319F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11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662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C9FA2F-193E-47C7-AB51-B974CC9ED784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2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346268"/>
            <a:ext cx="5791200" cy="4495800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/>
          </a:p>
        </p:txBody>
      </p:sp>
      <p:sp>
        <p:nvSpPr>
          <p:cNvPr id="17413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73FC1D-5ED2-4BDF-90C5-D2754E40DF3E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3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8437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3F261A-0F56-4768-AC6B-98D6DC5A6507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4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946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255AF9-4562-41D4-BF71-D84A5B8986E2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5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048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31E05-D4B0-47F9-ACD4-E795DEE4F704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6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150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27162-47D5-4BDF-9C60-334631A066F0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7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2533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EE163F-23BE-4FB4-902A-58C0DACD3EA4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8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3557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D520B5-8C85-495B-8088-0B982E9F1B1C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9</a:t>
            </a:fld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458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0B520-2956-4FB4-B885-F965DEDB7D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906DB-D42B-4809-9B9F-9F8F1A4D1D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09D16-7BE5-4203-96BB-1D585689C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BFF0-5887-4254-8D41-9AC8FA76964B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328B9-7228-4B1D-8015-DA2608B8B0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CA4B3-DA0B-49DA-955A-AA5AC2F4B8C1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52280-928A-4C1C-9664-A9442B9927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A9A0C-7319-4DAF-916C-8E2EB1C64567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8EE1-001C-4303-AD9A-34C2C71B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0748B-5DDD-4B4F-A49D-F42923045C6B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E7151-78FB-4FB1-835D-3F1B762200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1DE7-A707-4C6D-BC6E-6F0A581C907F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E7764-AA35-4B84-93DD-C40A6984B1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EDFC-066F-40A4-A01C-93CEC8CD9420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5942-5A5B-47E2-830F-129E56BADC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720DA-826E-48D1-BC7B-34909564E16D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CA09-B31F-4159-ACD8-3DE2DD34A9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E8E49-8AF7-44AB-BFB8-38D622988D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5E528-E65B-475F-9457-50B3B09735D7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BF26-4A54-4A3B-B383-0B1B4C818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7768-C03C-475E-AF03-4A0609F8F185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6DE98-EC37-45F6-BFE1-E05F306E9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FE888-4ECB-4DC3-A33A-0B049E629AE0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38ADF-C4E0-45B3-86FF-A21A6B3C1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3F55-8EAA-447E-886D-79B062058464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2A528-4F7E-4E6A-A17D-318B0FEDC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D865E-B036-45A0-80C7-E47D0540FE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D899F-A81C-4847-AC08-9D0E0CC710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FD35-C59E-4983-B7F1-A32451000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EEBB1-C5D2-4BBF-ABCF-262FCDC475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3E69D-7E8D-45B7-AE61-B8773EEC00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A87C9-3A2A-432C-B68C-4DD8C1EA6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1130E-FAB6-4ED8-97AD-4C80D6A887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latin typeface="Arial" charset="0"/>
                <a:ea typeface="ＭＳ Ｐゴシック" pitchFamily="-109" charset="-128"/>
              </a:defRPr>
            </a:lvl1pPr>
          </a:lstStyle>
          <a:p>
            <a:pPr>
              <a:defRPr/>
            </a:pPr>
            <a:fld id="{F9080804-F5FA-4EA3-9695-EAC7758253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Times" pitchFamily="-109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7D21F90-7C65-43A2-9283-8D28746DFC08}" type="datetimeFigureOut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Times" pitchFamily="-109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Font typeface="Times" pitchFamily="-109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852976-CA64-401C-930F-514F0FC6B6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Unit 5, Lesson 12</a:t>
            </a:r>
            <a:r>
              <a:rPr lang="en-US" b="1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b="1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b="1" i="1" dirty="0" smtClean="0">
                <a:latin typeface="Arial" pitchFamily="34" charset="0"/>
                <a:ea typeface="ＭＳ Ｐゴシック" pitchFamily="34" charset="-128"/>
              </a:rPr>
              <a:t>How Memory Works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AOIT </a:t>
            </a:r>
            <a:br>
              <a:rPr lang="en-US" sz="3200" i="0" dirty="0"/>
            </a:br>
            <a:r>
              <a:rPr lang="en-US" sz="3200" i="0" dirty="0"/>
              <a:t>Computer Systems </a:t>
            </a:r>
            <a:br>
              <a:rPr lang="en-US" sz="3200" i="0" dirty="0"/>
            </a:br>
            <a:endParaRPr lang="en-US" sz="3200" i="0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3648" y="6625917"/>
            <a:ext cx="36004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2008–2013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You can troubleshoot memory problems</a:t>
            </a:r>
          </a:p>
        </p:txBody>
      </p:sp>
      <p:graphicFrame>
        <p:nvGraphicFramePr>
          <p:cNvPr id="94316" name="Group 108"/>
          <p:cNvGraphicFramePr>
            <a:graphicFrameLocks noGrp="1"/>
          </p:cNvGraphicFramePr>
          <p:nvPr/>
        </p:nvGraphicFramePr>
        <p:xfrm>
          <a:off x="328613" y="1270000"/>
          <a:ext cx="8458200" cy="460948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46850"/>
                <a:gridCol w="5511350"/>
              </a:tblGrid>
              <a:tr h="6777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Problem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Action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2"/>
                    </a:solidFill>
                  </a:tcPr>
                </a:tc>
              </a:tr>
              <a:tr h="761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Poor performance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Check the activity light on the hard drive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</a:tr>
              <a:tr h="761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Error messages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Shut down some applications or add more memory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</a:tr>
              <a:tr h="649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Sudden and unpredictable crashes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Remove bad memory modules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</a:tr>
              <a:tr h="1097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Corrosion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Match module connector materials to memory connector materials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0"/>
            <a:ext cx="876141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Use the right memory for best performance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205740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Many components in a computer system require their own memory in order to store data.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Knowing which type of memory works best in different parts of the PC helps you achieve top performance in your system.</a:t>
            </a:r>
          </a:p>
        </p:txBody>
      </p:sp>
      <p:pic>
        <p:nvPicPr>
          <p:cNvPr id="14340" name="Picture 0" descr="C:\Users\Lee\Desktop\Pearson\July\July9\sys12\images\image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272" y="3828582"/>
            <a:ext cx="1495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" descr="C:\Users\Lee\Desktop\Pearson\July\July9\sys12\images\image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810" y="4255383"/>
            <a:ext cx="12763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Users\Lee\Desktop\Pearson\July\July9\sys12\images\image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024" y="5414542"/>
            <a:ext cx="39052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 descr="C:\Users\Lee\Desktop\Pearson\July\July9\sys12\images\image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94238" y="3906687"/>
            <a:ext cx="3905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4776715" y="5571537"/>
            <a:ext cx="3903261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Verdana" pitchFamily="34" charset="0"/>
              </a:rPr>
              <a:t>Which type of memory does each image represent?</a:t>
            </a:r>
            <a:endParaRPr lang="en-US" sz="2000" dirty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1440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RAM is high-speed temporary memory</a:t>
            </a:r>
          </a:p>
        </p:txBody>
      </p:sp>
      <p:sp>
        <p:nvSpPr>
          <p:cNvPr id="5123" name="Rectangle 47"/>
          <p:cNvSpPr>
            <a:spLocks noChangeArrowheads="1"/>
          </p:cNvSpPr>
          <p:nvPr/>
        </p:nvSpPr>
        <p:spPr bwMode="auto">
          <a:xfrm>
            <a:off x="304800" y="1370013"/>
            <a:ext cx="56578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lvl="1" indent="-285750">
              <a:lnSpc>
                <a:spcPct val="100000"/>
              </a:lnSpc>
              <a:spcBef>
                <a:spcPts val="18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Holds </a:t>
            </a:r>
            <a:r>
              <a:rPr lang="en-US" i="0" dirty="0" smtClean="0">
                <a:latin typeface="Verdana" pitchFamily="34" charset="0"/>
              </a:rPr>
              <a:t>currently used </a:t>
            </a:r>
            <a:r>
              <a:rPr lang="en-US" i="0" dirty="0">
                <a:latin typeface="Verdana" pitchFamily="34" charset="0"/>
              </a:rPr>
              <a:t>data for the processor and operating system</a:t>
            </a:r>
          </a:p>
          <a:p>
            <a:pPr marL="285750" lvl="1" indent="-285750">
              <a:lnSpc>
                <a:spcPct val="100000"/>
              </a:lnSpc>
              <a:spcBef>
                <a:spcPts val="18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Allows both reads and writes </a:t>
            </a:r>
          </a:p>
          <a:p>
            <a:pPr marL="285750" lvl="1" indent="-285750">
              <a:lnSpc>
                <a:spcPct val="100000"/>
              </a:lnSpc>
              <a:spcBef>
                <a:spcPts val="18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Accesses data in electronic blocks that the system can access in any order 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The more RAM, the </a:t>
            </a:r>
            <a:r>
              <a:rPr lang="en-US" i="0" dirty="0" smtClean="0">
                <a:latin typeface="Verdana" pitchFamily="34" charset="0"/>
              </a:rPr>
              <a:t>better</a:t>
            </a:r>
            <a:endParaRPr lang="en-US" i="0" dirty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A RAM module stores bits of data in capacitors. (A bit is always either 1 or 0.)</a:t>
            </a:r>
            <a:endParaRPr lang="en-US" i="0" dirty="0"/>
          </a:p>
        </p:txBody>
      </p:sp>
      <p:sp>
        <p:nvSpPr>
          <p:cNvPr id="5124" name="Text Box 51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pic>
        <p:nvPicPr>
          <p:cNvPr id="7173" name="Picture 8" descr="C:\Users\Lee\Desktop\Pearson\July\July9\sys12\images\im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13313" y="3198813"/>
            <a:ext cx="3905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174" name="Picture 9" descr="C:\Users\Lee\Desktop\Pearson\July\July9\sys12\images\imag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216650" y="2806700"/>
            <a:ext cx="39052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" y="38100"/>
            <a:ext cx="864076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Unlike memory, storage is permanent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944" y="1622947"/>
            <a:ext cx="7581900" cy="48006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Hard drives</a:t>
            </a:r>
          </a:p>
          <a:p>
            <a:pPr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Solid-state drives</a:t>
            </a:r>
          </a:p>
          <a:p>
            <a:pPr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Optical drives: CDs and DVDs</a:t>
            </a:r>
            <a:br>
              <a:rPr lang="en-US" sz="2400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spcBef>
                <a:spcPts val="1800"/>
              </a:spcBef>
              <a:buSzPct val="100000"/>
              <a:buFont typeface="Times" charset="0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6148" name="Picture 9" descr="C:\Users\Lee\Desktop\Pearson\July\July9\sys12\images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38" y="3502025"/>
            <a:ext cx="19335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0" descr="C:\Users\Lee\Desktop\Pearson\July\July9\sys12\images\imag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" y="4451350"/>
            <a:ext cx="3048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47750" y="6096000"/>
            <a:ext cx="68262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Verdana" pitchFamily="34" charset="0"/>
              </a:rPr>
              <a:t> What </a:t>
            </a: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types of </a:t>
            </a:r>
            <a:r>
              <a:rPr lang="en-US" sz="2000" dirty="0" smtClean="0">
                <a:solidFill>
                  <a:schemeClr val="tx1"/>
                </a:solidFill>
                <a:latin typeface="Verdana" pitchFamily="34" charset="0"/>
              </a:rPr>
              <a:t>storage </a:t>
            </a: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are shown in these images?</a:t>
            </a:r>
          </a:p>
        </p:txBody>
      </p:sp>
      <p:pic>
        <p:nvPicPr>
          <p:cNvPr id="6151" name="Picture 7" descr="ssd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9550" y="4338638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0"/>
            <a:ext cx="8897937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ROM is permanent read-only memory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1000" y="1276816"/>
            <a:ext cx="46720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50000"/>
              </a:spcBef>
            </a:pPr>
            <a:r>
              <a:rPr lang="en-US" i="0" dirty="0">
                <a:latin typeface="Verdana" pitchFamily="34" charset="0"/>
              </a:rPr>
              <a:t>Read-only memory (ROM</a:t>
            </a:r>
            <a:r>
              <a:rPr lang="en-US" i="0" dirty="0" smtClean="0">
                <a:latin typeface="Verdana" pitchFamily="34" charset="0"/>
              </a:rPr>
              <a:t>):</a:t>
            </a:r>
            <a:endParaRPr lang="en-US" i="0" dirty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ct val="500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Stores data even when the computer is powered off</a:t>
            </a:r>
          </a:p>
          <a:p>
            <a:pPr marL="342900" indent="-342900">
              <a:lnSpc>
                <a:spcPct val="100000"/>
              </a:lnSpc>
              <a:spcBef>
                <a:spcPct val="50000"/>
              </a:spcBef>
              <a:buSzPct val="100000"/>
              <a:buFont typeface="Times" charset="0"/>
              <a:buChar char="•"/>
            </a:pPr>
            <a:r>
              <a:rPr lang="en-US" i="0" dirty="0">
                <a:latin typeface="Verdana" pitchFamily="34" charset="0"/>
              </a:rPr>
              <a:t>Holds information that is prerecorded and unchangeable</a:t>
            </a:r>
          </a:p>
          <a:p>
            <a:pPr marL="342900" indent="-342900">
              <a:lnSpc>
                <a:spcPct val="100000"/>
              </a:lnSpc>
              <a:spcBef>
                <a:spcPct val="50000"/>
              </a:spcBef>
              <a:buSzPct val="100000"/>
            </a:pPr>
            <a:r>
              <a:rPr lang="en-US" i="0" dirty="0" smtClean="0">
                <a:latin typeface="Verdana" pitchFamily="34" charset="0"/>
              </a:rPr>
              <a:t>Types </a:t>
            </a:r>
            <a:r>
              <a:rPr lang="en-US" i="0" dirty="0">
                <a:latin typeface="Verdana" pitchFamily="34" charset="0"/>
              </a:rPr>
              <a:t>of ROM </a:t>
            </a:r>
            <a:r>
              <a:rPr lang="en-US" i="0" dirty="0" smtClean="0">
                <a:latin typeface="Verdana" pitchFamily="34" charset="0"/>
              </a:rPr>
              <a:t>chips:</a:t>
            </a:r>
          </a:p>
          <a:p>
            <a:pPr marL="342900" indent="-342900">
              <a:lnSpc>
                <a:spcPct val="100000"/>
              </a:lnSpc>
              <a:spcBef>
                <a:spcPct val="50000"/>
              </a:spcBef>
              <a:buSzPct val="100000"/>
              <a:buFont typeface="Times" charset="0"/>
              <a:buChar char="•"/>
            </a:pPr>
            <a:r>
              <a:rPr lang="en-US" i="0" dirty="0" smtClean="0">
                <a:latin typeface="Verdana" pitchFamily="34" charset="0"/>
              </a:rPr>
              <a:t>EPROM</a:t>
            </a:r>
          </a:p>
          <a:p>
            <a:pPr marL="342900" indent="-342900">
              <a:lnSpc>
                <a:spcPct val="100000"/>
              </a:lnSpc>
              <a:spcBef>
                <a:spcPct val="50000"/>
              </a:spcBef>
              <a:buSzPct val="100000"/>
              <a:buFont typeface="Times" charset="0"/>
              <a:buChar char="•"/>
            </a:pPr>
            <a:r>
              <a:rPr lang="en-US" i="0" dirty="0" smtClean="0">
                <a:latin typeface="Verdana" pitchFamily="34" charset="0"/>
              </a:rPr>
              <a:t>EEPROM</a:t>
            </a:r>
            <a:endParaRPr lang="en-US" i="0" dirty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i="0" dirty="0">
              <a:latin typeface="Verdana" pitchFamily="34" charset="0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5404528" y="5346504"/>
            <a:ext cx="3548404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What information do you think is stored even when the computer is off?</a:t>
            </a:r>
          </a:p>
        </p:txBody>
      </p:sp>
      <p:pic>
        <p:nvPicPr>
          <p:cNvPr id="7174" name="Picture 8" descr="C:\Users\Lee\Desktop\Pearson\July\July9\sys12\images\imag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1184" y="1402285"/>
            <a:ext cx="36385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4" y="0"/>
            <a:ext cx="914082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Cache memory stores data in transistors built into the processor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902200" cy="480060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The fastest and most expensive memory in a PC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Acts like a buffer between RAM and the processor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Predicts what data will be requested next and retrieves it from RAM</a:t>
            </a:r>
          </a:p>
          <a:p>
            <a:pPr eaLnBrk="1" hangingPunct="1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The first place the operating system looks when it needs to retrieve data</a:t>
            </a:r>
          </a:p>
          <a:p>
            <a:pPr eaLnBrk="1" hangingPunct="1">
              <a:spcBef>
                <a:spcPts val="2400"/>
              </a:spcBef>
              <a:buSzPct val="100000"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8196" name="Picture 1024" descr="C:\Users\Lee\Desktop\Pearson\July\July9\sys12\images\imag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0253" y="1419374"/>
            <a:ext cx="3693123" cy="373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" y="0"/>
            <a:ext cx="65532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There are three levels of cache</a:t>
            </a:r>
          </a:p>
        </p:txBody>
      </p:sp>
      <p:pic>
        <p:nvPicPr>
          <p:cNvPr id="9221" name="Picture 0" descr="C:\Users\Lee\Desktop\Pearson\July\July9\sys12\images\imag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4467" y="3899003"/>
            <a:ext cx="2721685" cy="258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7175" y="1465375"/>
          <a:ext cx="8572927" cy="219456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473472"/>
                <a:gridCol w="3482798"/>
                <a:gridCol w="36166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L1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Smallest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 (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holds the least data)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Fastest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L2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Larger than L1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Fast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 because it is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on the processor in newer, high-end systems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L3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Largest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Slower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because it is on the motherboard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4695" y="5120021"/>
            <a:ext cx="5606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i="0" dirty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Each level of cache is bigger than the previous level and contains copies of it.</a:t>
            </a:r>
            <a:endParaRPr lang="en-US" i="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3" y="0"/>
            <a:ext cx="85979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Cache is faster but more expensive than RAM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075" y="3810000"/>
            <a:ext cx="8382000" cy="2362200"/>
          </a:xfrm>
        </p:spPr>
        <p:txBody>
          <a:bodyPr/>
          <a:lstStyle/>
          <a:p>
            <a:pPr lvl="1" eaLnBrk="1" hangingPunct="1">
              <a:spcBef>
                <a:spcPts val="24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Cache requires more transistors than RAM  to store a single bit of data, and the circuit is more complex.</a:t>
            </a:r>
          </a:p>
          <a:p>
            <a:pPr lvl="1" eaLnBrk="1" hangingPunct="1">
              <a:spcBef>
                <a:spcPts val="24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The more transistors, the more expensive the chip. </a:t>
            </a:r>
          </a:p>
          <a:p>
            <a:pPr lvl="1" eaLnBrk="1" hangingPunct="1">
              <a:spcBef>
                <a:spcPts val="2400"/>
              </a:spcBef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Hot transistors need heat sinks, which also increase the cost. </a:t>
            </a:r>
          </a:p>
        </p:txBody>
      </p:sp>
      <p:pic>
        <p:nvPicPr>
          <p:cNvPr id="10244" name="Picture 0" descr="C:\Users\Lee\Desktop\Pearson\July\July9\sys12\images\imag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1775" y="1457325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" descr="C:\Users\Lee\Desktop\Pearson\July\July9\sys12\images\image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0363" y="1819275"/>
            <a:ext cx="4286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0"/>
            <a:ext cx="870902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Disk cache holds overflow data in hard drives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Disk cache is the memory in a hard drive that acts as a buffer between the computer and the physical hard drive.</a:t>
            </a:r>
          </a:p>
          <a:p>
            <a:pPr eaLnBrk="1" hangingPunct="1">
              <a:spcBef>
                <a:spcPct val="500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It holds data that has recently been read from the disk.</a:t>
            </a:r>
          </a:p>
          <a:p>
            <a:pPr eaLnBrk="1" hangingPunct="1">
              <a:spcBef>
                <a:spcPct val="500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Write-back cache is updated frequently, when necessary.</a:t>
            </a:r>
          </a:p>
          <a:p>
            <a:pPr eaLnBrk="1" hangingPunct="1">
              <a:spcBef>
                <a:spcPct val="500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Write-through cache caches data only for read operations.</a:t>
            </a:r>
          </a:p>
          <a:p>
            <a:pPr eaLnBrk="1" hangingPunct="1">
              <a:buSzPct val="100000"/>
            </a:pP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0"/>
            <a:ext cx="8915400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Virtual memory stores overflow data from RAM on the hard drive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815" y="1371600"/>
            <a:ext cx="8517341" cy="48006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Hard drives have reserved space for virtual memory.</a:t>
            </a:r>
          </a:p>
          <a:p>
            <a:pPr eaLnBrk="1" hangingPunct="1">
              <a:spcBef>
                <a:spcPts val="18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When RAM is full, data that is requested is swapped in and out of virtual memory. </a:t>
            </a:r>
          </a:p>
          <a:p>
            <a:pPr eaLnBrk="1" hangingPunct="1">
              <a:spcBef>
                <a:spcPts val="18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Virtual memory is 1 million times slower than RAM.</a:t>
            </a:r>
          </a:p>
          <a:p>
            <a:pPr eaLnBrk="1" hangingPunct="1">
              <a:spcBef>
                <a:spcPts val="18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Swapping data in and out of virtual memory too often results in disk thrashing.</a:t>
            </a:r>
          </a:p>
          <a:p>
            <a:pPr eaLnBrk="1" hangingPunct="1">
              <a:spcBef>
                <a:spcPts val="1800"/>
              </a:spcBef>
              <a:buSzPct val="80000"/>
              <a:buFontTx/>
              <a:buChar char="•"/>
            </a:pPr>
            <a:r>
              <a:rPr lang="en-US" sz="2400" dirty="0" smtClean="0">
                <a:ea typeface="ＭＳ Ｐゴシック" pitchFamily="34" charset="-128"/>
              </a:rPr>
              <a:t>Performance is slow on a hard drive that is over 80% full because there is limited space for virtual memory.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565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test1</vt:lpstr>
      <vt:lpstr>Custom Design</vt:lpstr>
      <vt:lpstr>Unit 5, Lesson 12  How Memory Works</vt:lpstr>
      <vt:lpstr>RAM is high-speed temporary memory</vt:lpstr>
      <vt:lpstr>Unlike memory, storage is permanent</vt:lpstr>
      <vt:lpstr>ROM is permanent read-only memory</vt:lpstr>
      <vt:lpstr>Cache memory stores data in transistors built into the processor</vt:lpstr>
      <vt:lpstr>There are three levels of cache</vt:lpstr>
      <vt:lpstr>Cache is faster but more expensive than RAM</vt:lpstr>
      <vt:lpstr>Disk cache holds overflow data in hard drives</vt:lpstr>
      <vt:lpstr>Virtual memory stores overflow data from RAM on the hard drive</vt:lpstr>
      <vt:lpstr>You can troubleshoot memory problems</vt:lpstr>
      <vt:lpstr>Use the right memory for best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2013-05-16T16:44:29Z</dcterms:created>
  <dcterms:modified xsi:type="dcterms:W3CDTF">2013-05-16T16:45:59Z</dcterms:modified>
</cp:coreProperties>
</file>